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9"/>
  </p:notesMasterIdLst>
  <p:handoutMasterIdLst>
    <p:handoutMasterId r:id="rId40"/>
  </p:handoutMasterIdLst>
  <p:sldIdLst>
    <p:sldId id="318" r:id="rId2"/>
    <p:sldId id="389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54" r:id="rId3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5D5"/>
    <a:srgbClr val="80FF00"/>
    <a:srgbClr val="00FF00"/>
    <a:srgbClr val="669B48"/>
    <a:srgbClr val="4682C7"/>
    <a:srgbClr val="00B0EB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7" autoAdjust="0"/>
    <p:restoredTop sz="90370" autoAdjust="0"/>
  </p:normalViewPr>
  <p:slideViewPr>
    <p:cSldViewPr snapToGrid="0">
      <p:cViewPr>
        <p:scale>
          <a:sx n="150" d="100"/>
          <a:sy n="150" d="100"/>
        </p:scale>
        <p:origin x="-492" y="-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226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</a:defRPr>
            </a:lvl1pPr>
          </a:lstStyle>
          <a:p>
            <a:r>
              <a:rPr lang="en-US"/>
              <a:t>Visual Studio Live! Las Vegas 2011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charset="0"/>
              </a:defRPr>
            </a:lvl1pPr>
          </a:lstStyle>
          <a:p>
            <a:fld id="{577E5F8E-A22C-4219-BB4C-DB71246CA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Medium" pitchFamily="34" charset="0"/>
              </a:defRPr>
            </a:lvl1pPr>
          </a:lstStyle>
          <a:p>
            <a:r>
              <a:rPr lang="en-US"/>
              <a:t>Visual Studio Live! Las Vegas 2011MGB 2003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Medium" pitchFamily="34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Franklin Gothic Medium" pitchFamily="34" charset="0"/>
                <a:cs typeface="Arial" charset="0"/>
              </a:defRPr>
            </a:lvl1pPr>
          </a:lstStyle>
          <a:p>
            <a:r>
              <a:rPr lang="en-US">
                <a:cs typeface="+mn-cs"/>
              </a:rPr>
              <a:t>© 2003 Microsoft Corporation. All rights reserved.</a:t>
            </a:r>
          </a:p>
          <a:p>
            <a:pPr eaLnBrk="0" hangingPunct="0"/>
            <a:r>
              <a:rPr lang="en-US"/>
              <a:t>This presentation is for informational purposes only. Microsoft makes no warranties, express or implied, in this summary.</a:t>
            </a:r>
            <a:endParaRPr lang="en-US" sz="1200">
              <a:cs typeface="+mn-cs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Medium" pitchFamily="34" charset="0"/>
              </a:defRPr>
            </a:lvl1pPr>
          </a:lstStyle>
          <a:p>
            <a:fld id="{2EBBA783-26AD-4B42-9137-B69FDD389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716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233363" indent="9525" algn="l" rtl="0" fontAlgn="base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457200" indent="-9525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681038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904875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Visual Studio Live! Las Vegas 2011MGB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2003 Microsoft Corporation. All rights reserved.</a:t>
            </a:r>
          </a:p>
          <a:p>
            <a:pPr eaLnBrk="0" hangingPunct="0"/>
            <a:r>
              <a:rPr lang="en-US"/>
              <a:t>This presentation is for informational purposes only. Microsoft makes no warranties, express or implied, in this summary.</a:t>
            </a:r>
            <a:endParaRPr lang="en-US" sz="120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738" y="4278313"/>
            <a:ext cx="5978525" cy="4592637"/>
          </a:xfrm>
          <a:ln/>
        </p:spPr>
        <p:txBody>
          <a:bodyPr lIns="92614" tIns="47092" rIns="92614" bIns="47092"/>
          <a:lstStyle/>
          <a:p>
            <a:endParaRPr lang="en-US"/>
          </a:p>
        </p:txBody>
      </p:sp>
      <p:sp>
        <p:nvSpPr>
          <p:cNvPr id="189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blackWhite">
          <a:xfrm>
            <a:off x="334963" y="676275"/>
            <a:ext cx="6135687" cy="34528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baseline="0" dirty="0" smtClean="0"/>
              <a:t> Model 2-capable GPU required (most machines these days)</a:t>
            </a:r>
          </a:p>
          <a:p>
            <a:r>
              <a:rPr lang="en-US" dirty="0" smtClean="0"/>
              <a:t>To guarantee security</a:t>
            </a:r>
            <a:r>
              <a:rPr lang="en-US" baseline="0" dirty="0" smtClean="0"/>
              <a:t> and compatibility</a:t>
            </a:r>
          </a:p>
          <a:p>
            <a:r>
              <a:rPr lang="en-US" baseline="0" dirty="0" smtClean="0"/>
              <a:t>Some XP drivers blocked</a:t>
            </a:r>
          </a:p>
          <a:p>
            <a:r>
              <a:rPr lang="en-US" baseline="0" dirty="0" smtClean="0"/>
              <a:t>For permissions: right-click app, choose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and allow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7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8255"/>
            <a:ext cx="7772400" cy="1102519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432" y="1965305"/>
            <a:ext cx="7775312" cy="60317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65000"/>
                  </a:schemeClr>
                </a:solidFill>
                <a:effectLst/>
              </a:rPr>
              <a:t>(AKA: Let’s see how many product names will fit in a session title)</a:t>
            </a:r>
            <a:br>
              <a:rPr lang="en-US" sz="1400" dirty="0" smtClean="0">
                <a:solidFill>
                  <a:schemeClr val="tx1">
                    <a:lumMod val="65000"/>
                  </a:schemeClr>
                </a:solidFill>
                <a:effectLst/>
              </a:rPr>
            </a:br>
            <a:r>
              <a:rPr lang="en-US" sz="1400" dirty="0" smtClean="0">
                <a:solidFill>
                  <a:schemeClr val="tx1">
                    <a:lumMod val="65000"/>
                  </a:schemeClr>
                </a:solidFill>
                <a:effectLst/>
              </a:rPr>
              <a:t>(or, the live version of part of chapters 21 and 22 of Silverlight 5 in Action)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77587" y="3182714"/>
            <a:ext cx="4544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Pete Brown</a:t>
            </a:r>
          </a:p>
          <a:p>
            <a:pPr algn="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Developer Community Program Manager, Microsoft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http://10rem.net, Twitter:</a:t>
            </a:r>
            <a:r>
              <a:rPr lang="en-US" sz="1400" kern="1200" baseline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@pete_brown, </a:t>
            </a:r>
            <a:r>
              <a:rPr lang="en-US" sz="1400" baseline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pete.brown@microsoft.com</a:t>
            </a:r>
            <a:endParaRPr lang="en-US" sz="1400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33" y="3256569"/>
            <a:ext cx="757687" cy="9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524" y="3256569"/>
            <a:ext cx="766185" cy="9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14" y="3256569"/>
            <a:ext cx="766186" cy="96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Documents\Images\Headshots and Events\pmb_fall_2011_color_cropped_800px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43" y="3256569"/>
            <a:ext cx="949704" cy="9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0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4570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085850"/>
            <a:ext cx="8363938" cy="14801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394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6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1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5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7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51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Segoe UI Light" pitchFamily="34" charset="0"/>
              </a:defRPr>
            </a:lvl1pPr>
          </a:lstStyle>
          <a:p>
            <a:fld id="{DC0237A0-6C2D-4BF2-889F-DB6975BC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716" r:id="rId7"/>
    <p:sldLayoutId id="2147483672" r:id="rId8"/>
    <p:sldLayoutId id="2147483715" r:id="rId9"/>
    <p:sldLayoutId id="2147483717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Wingdings" pitchFamily="2" charset="2"/>
        <a:buChar char="§"/>
        <a:defRPr sz="24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>
              <a:lumMod val="75000"/>
            </a:schemeClr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Char char="§"/>
        <a:defRPr sz="1800">
          <a:solidFill>
            <a:schemeClr val="tx1">
              <a:lumMod val="75000"/>
            </a:schemeClr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75000"/>
            </a:schemeClr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7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foo@pete_brown.com" TargetMode="External"/><Relationship Id="rId3" Type="http://schemas.openxmlformats.org/officeDocument/2006/relationships/hyperlink" Target="http://windowsclient.net/" TargetMode="External"/><Relationship Id="rId7" Type="http://schemas.openxmlformats.org/officeDocument/2006/relationships/hyperlink" Target="http://10rem.net/" TargetMode="External"/><Relationship Id="rId2" Type="http://schemas.openxmlformats.org/officeDocument/2006/relationships/hyperlink" Target="http://silverlight.ne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sdn.microsoft.com/" TargetMode="External"/><Relationship Id="rId5" Type="http://schemas.openxmlformats.org/officeDocument/2006/relationships/hyperlink" Target="http://dev.windows.com/" TargetMode="External"/><Relationship Id="rId4" Type="http://schemas.openxmlformats.org/officeDocument/2006/relationships/hyperlink" Target="http://asp.net/" TargetMode="External"/><Relationship Id="rId9" Type="http://schemas.openxmlformats.org/officeDocument/2006/relationships/hyperlink" Target="mailto:pete.brown@microsoft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ilverlight.net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foo@pete_brown.com" TargetMode="External"/><Relationship Id="rId3" Type="http://schemas.openxmlformats.org/officeDocument/2006/relationships/hyperlink" Target="http://windowsclient.net/" TargetMode="External"/><Relationship Id="rId7" Type="http://schemas.openxmlformats.org/officeDocument/2006/relationships/hyperlink" Target="http://10rem.net/" TargetMode="External"/><Relationship Id="rId2" Type="http://schemas.openxmlformats.org/officeDocument/2006/relationships/hyperlink" Target="http://silverlight.ne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sdn.microsoft.com/" TargetMode="External"/><Relationship Id="rId5" Type="http://schemas.openxmlformats.org/officeDocument/2006/relationships/hyperlink" Target="http://dev.windows.com/" TargetMode="External"/><Relationship Id="rId4" Type="http://schemas.openxmlformats.org/officeDocument/2006/relationships/hyperlink" Target="http://asp.net/" TargetMode="External"/><Relationship Id="rId9" Type="http://schemas.openxmlformats.org/officeDocument/2006/relationships/hyperlink" Target="mailto:pete.brown@microsoft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New and Cool in Silverlight 5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tour of Silverlight 5 features</a:t>
            </a:r>
          </a:p>
          <a:p>
            <a:endParaRPr lang="en-US" dirty="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3425371" y="2052637"/>
            <a:ext cx="4851854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eaLnBrk="1" hangingPunct="1"/>
            <a:endParaRPr lang="en-US" b="1" dirty="0">
              <a:solidFill>
                <a:srgbClr val="FFCC00"/>
              </a:solidFill>
              <a:latin typeface="Arial" charset="0"/>
            </a:endParaRPr>
          </a:p>
          <a:p>
            <a:pPr eaLnBrk="1" hangingPunct="1"/>
            <a:endParaRPr lang="en-US" sz="1400" dirty="0">
              <a:latin typeface="Times New Roman" pitchFamily="2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and templates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Binding and Markup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Ancestor RelativeSource Binding</a:t>
            </a:r>
          </a:p>
          <a:p>
            <a:r>
              <a:rPr lang="en-US" smtClean="0"/>
              <a:t>Binding in Style Setters</a:t>
            </a:r>
          </a:p>
          <a:p>
            <a:r>
              <a:rPr lang="en-US" smtClean="0"/>
              <a:t>DataContextChanged event</a:t>
            </a:r>
          </a:p>
          <a:p>
            <a:r>
              <a:rPr lang="en-US" smtClean="0"/>
              <a:t>Custom Markup Extensions</a:t>
            </a:r>
          </a:p>
          <a:p>
            <a:r>
              <a:rPr lang="en-US" smtClean="0"/>
              <a:t>Update on PropertyChanged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Multi-Column and Linked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9436" y="1085851"/>
            <a:ext cx="4115872" cy="3177539"/>
          </a:xfrm>
        </p:spPr>
        <p:txBody>
          <a:bodyPr/>
          <a:lstStyle/>
          <a:p>
            <a:r>
              <a:rPr lang="en-US" sz="2000" dirty="0" smtClean="0"/>
              <a:t>Flow text from </a:t>
            </a:r>
            <a:r>
              <a:rPr lang="en-US" sz="2000" dirty="0" err="1" smtClean="0"/>
              <a:t>RichTextBlock</a:t>
            </a:r>
            <a:r>
              <a:rPr lang="en-US" sz="2000" dirty="0" smtClean="0"/>
              <a:t> to </a:t>
            </a:r>
            <a:r>
              <a:rPr lang="en-US" sz="2000" dirty="0" err="1" smtClean="0"/>
              <a:t>RichTextBlockOverflow</a:t>
            </a:r>
            <a:r>
              <a:rPr lang="en-US" sz="2000" dirty="0" smtClean="0"/>
              <a:t> elements</a:t>
            </a:r>
          </a:p>
          <a:p>
            <a:pPr lvl="1"/>
            <a:r>
              <a:rPr lang="en-US" sz="1800" dirty="0" smtClean="0"/>
              <a:t>Link as many as you want</a:t>
            </a:r>
          </a:p>
          <a:p>
            <a:pPr lvl="1"/>
            <a:r>
              <a:rPr lang="en-US" sz="1800" dirty="0" smtClean="0"/>
              <a:t>Change from beta which used </a:t>
            </a:r>
            <a:r>
              <a:rPr lang="en-US" sz="1800" dirty="0" err="1" smtClean="0"/>
              <a:t>RichTextBox</a:t>
            </a:r>
            <a:endParaRPr lang="en-US" sz="1800" dirty="0" smtClean="0"/>
          </a:p>
          <a:p>
            <a:r>
              <a:rPr lang="en-US" sz="2000" dirty="0" smtClean="0"/>
              <a:t>Size text elements to work around other elements</a:t>
            </a:r>
          </a:p>
          <a:p>
            <a:r>
              <a:rPr lang="en-US" sz="2000" dirty="0" smtClean="0"/>
              <a:t>Selection works across elements for a transparent experience</a:t>
            </a:r>
            <a:endParaRPr lang="en-US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15" y="1173455"/>
            <a:ext cx="3746106" cy="3648716"/>
          </a:xfrm>
          <a:prstGeom prst="rect">
            <a:avLst/>
          </a:prstGeom>
          <a:noFill/>
          <a:ln>
            <a:noFill/>
          </a:ln>
          <a:effectLst>
            <a:outerShdw blurRad="330200"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Spacing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9436" y="1085850"/>
            <a:ext cx="4115872" cy="3430170"/>
          </a:xfrm>
        </p:spPr>
        <p:txBody>
          <a:bodyPr/>
          <a:lstStyle/>
          <a:p>
            <a:r>
              <a:rPr lang="en-US" sz="2000" dirty="0" smtClean="0"/>
              <a:t>Important for text-heavy layout, headlines and more</a:t>
            </a:r>
          </a:p>
          <a:p>
            <a:r>
              <a:rPr lang="en-US" sz="2000" dirty="0" smtClean="0"/>
              <a:t>Control spacing between characters (Tracking)</a:t>
            </a:r>
          </a:p>
          <a:p>
            <a:pPr lvl="1"/>
            <a:r>
              <a:rPr lang="en-US" sz="1800" dirty="0"/>
              <a:t>Continues to support control of  spacing between lines as well</a:t>
            </a:r>
          </a:p>
          <a:p>
            <a:r>
              <a:rPr lang="en-US" sz="2000" dirty="0" smtClean="0"/>
              <a:t>Character Spacing expressed as 1/1000 of font size</a:t>
            </a:r>
          </a:p>
          <a:p>
            <a:r>
              <a:rPr lang="en-US" sz="2000" dirty="0" smtClean="0"/>
              <a:t>Set on anything derived from Control or </a:t>
            </a:r>
            <a:r>
              <a:rPr lang="en-US" sz="2000" dirty="0" err="1" smtClean="0"/>
              <a:t>TextElement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16" y="1117424"/>
            <a:ext cx="4115874" cy="1916986"/>
          </a:xfrm>
          <a:prstGeom prst="rect">
            <a:avLst/>
          </a:prstGeom>
          <a:noFill/>
          <a:ln>
            <a:noFill/>
          </a:ln>
          <a:effectLst>
            <a:outerShdw blurRad="330200"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3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451454" y="1034415"/>
            <a:ext cx="3191663" cy="329755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Opentype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877772" cy="3394472"/>
          </a:xfrm>
        </p:spPr>
        <p:txBody>
          <a:bodyPr/>
          <a:lstStyle/>
          <a:p>
            <a:r>
              <a:rPr lang="en-US" sz="2400" dirty="0" smtClean="0"/>
              <a:t>Ligatures</a:t>
            </a:r>
          </a:p>
          <a:p>
            <a:r>
              <a:rPr lang="en-US" sz="2400" dirty="0" smtClean="0"/>
              <a:t>Contextual Alternatives</a:t>
            </a:r>
          </a:p>
          <a:p>
            <a:r>
              <a:rPr lang="en-US" sz="2400" dirty="0" smtClean="0"/>
              <a:t>Numerical Formats</a:t>
            </a:r>
          </a:p>
          <a:p>
            <a:r>
              <a:rPr lang="en-US" sz="2400" dirty="0" smtClean="0"/>
              <a:t>Fractions</a:t>
            </a:r>
          </a:p>
          <a:p>
            <a:r>
              <a:rPr lang="en-US" sz="2400" dirty="0" smtClean="0"/>
              <a:t>Super/Sub Script</a:t>
            </a:r>
          </a:p>
          <a:p>
            <a:r>
              <a:rPr lang="en-US" sz="2400" dirty="0" smtClean="0"/>
              <a:t>Asian Font Specifics</a:t>
            </a:r>
          </a:p>
          <a:p>
            <a:r>
              <a:rPr lang="en-US" sz="2400" dirty="0" smtClean="0"/>
              <a:t>Much, much more</a:t>
            </a:r>
          </a:p>
          <a:p>
            <a:r>
              <a:rPr lang="en-US" sz="2400" dirty="0" err="1" smtClean="0"/>
              <a:t>System.Windows</a:t>
            </a:r>
            <a:r>
              <a:rPr lang="en-US" sz="2400" dirty="0" smtClean="0"/>
              <a:t>. Typography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528" y="1200151"/>
            <a:ext cx="4038600" cy="339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97" y="1268729"/>
            <a:ext cx="194859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70" y="2543966"/>
            <a:ext cx="2647970" cy="169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1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Clarity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API Similar to WPF 4</a:t>
            </a:r>
          </a:p>
          <a:p>
            <a:r>
              <a:rPr lang="en-US" sz="2400" dirty="0" err="1" smtClean="0"/>
              <a:t>TextOptions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err="1" smtClean="0"/>
              <a:t>TextFormattingMode</a:t>
            </a:r>
            <a:endParaRPr lang="en-US" sz="2000" dirty="0" smtClean="0"/>
          </a:p>
          <a:p>
            <a:pPr lvl="1"/>
            <a:r>
              <a:rPr lang="en-US" sz="2000" dirty="0" err="1" smtClean="0"/>
              <a:t>TextHintingMode</a:t>
            </a:r>
            <a:endParaRPr lang="en-US" sz="2000" dirty="0" smtClean="0"/>
          </a:p>
          <a:p>
            <a:pPr lvl="1"/>
            <a:r>
              <a:rPr lang="en-US" sz="2000" dirty="0" err="1" smtClean="0"/>
              <a:t>TextRenderingMode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67" y="807996"/>
            <a:ext cx="4059562" cy="374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Awesomeness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Integration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Windows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9436" y="1085850"/>
            <a:ext cx="4115872" cy="3023905"/>
          </a:xfrm>
        </p:spPr>
        <p:txBody>
          <a:bodyPr/>
          <a:lstStyle/>
          <a:p>
            <a:r>
              <a:rPr lang="en-US" sz="2400" dirty="0" smtClean="0"/>
              <a:t>Past Approach</a:t>
            </a:r>
          </a:p>
          <a:p>
            <a:pPr lvl="1"/>
            <a:r>
              <a:rPr lang="en-US" sz="2000" dirty="0"/>
              <a:t>Use the Popup and </a:t>
            </a:r>
            <a:r>
              <a:rPr lang="en-US" sz="2000" dirty="0" err="1"/>
              <a:t>ChildWindow</a:t>
            </a:r>
            <a:r>
              <a:rPr lang="en-US" sz="2000" dirty="0"/>
              <a:t> classes</a:t>
            </a:r>
          </a:p>
          <a:p>
            <a:pPr lvl="2"/>
            <a:r>
              <a:rPr lang="en-US" sz="1800" dirty="0"/>
              <a:t>Constrained to Silverlight drawing surface</a:t>
            </a:r>
          </a:p>
          <a:p>
            <a:pPr lvl="2"/>
            <a:r>
              <a:rPr lang="en-US" sz="1800" dirty="0"/>
              <a:t>No multi-display support</a:t>
            </a:r>
          </a:p>
          <a:p>
            <a:r>
              <a:rPr lang="en-US" sz="2400" dirty="0" smtClean="0"/>
              <a:t>Silverlight 5 Approach</a:t>
            </a:r>
          </a:p>
          <a:p>
            <a:pPr lvl="1"/>
            <a:r>
              <a:rPr lang="en-US" sz="2000" dirty="0" smtClean="0"/>
              <a:t>Popup and </a:t>
            </a:r>
            <a:r>
              <a:rPr lang="en-US" sz="2000" dirty="0" err="1" smtClean="0"/>
              <a:t>ChildWindow</a:t>
            </a:r>
            <a:r>
              <a:rPr lang="en-US" sz="2000" dirty="0" smtClean="0"/>
              <a:t> still supported and appropriate in some situations</a:t>
            </a:r>
          </a:p>
          <a:p>
            <a:pPr lvl="1"/>
            <a:r>
              <a:rPr lang="en-US" sz="2000" dirty="0" smtClean="0"/>
              <a:t>Enhanced Window class for real OS Windows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0" y="1086911"/>
            <a:ext cx="3926551" cy="252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0" y="1086911"/>
            <a:ext cx="3926551" cy="253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find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Our Community Sites</a:t>
            </a:r>
          </a:p>
          <a:p>
            <a:pPr lvl="1"/>
            <a:r>
              <a:rPr lang="en-US" dirty="0" smtClean="0">
                <a:hlinkClick r:id="rId2"/>
              </a:rPr>
              <a:t>silverlight.net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windowsclient.net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asp.net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>
                <a:hlinkClick r:id="rId5"/>
              </a:rPr>
              <a:t>dev.windows.com</a:t>
            </a:r>
            <a:r>
              <a:rPr lang="en-US" dirty="0" smtClean="0"/>
              <a:t> </a:t>
            </a:r>
          </a:p>
          <a:p>
            <a:r>
              <a:rPr lang="en-US" dirty="0"/>
              <a:t>MSDN: </a:t>
            </a:r>
            <a:r>
              <a:rPr lang="en-US" dirty="0">
                <a:hlinkClick r:id="rId6"/>
              </a:rPr>
              <a:t>msdn.microsoft.com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Blog: </a:t>
            </a:r>
            <a:r>
              <a:rPr lang="en-US" dirty="0" smtClean="0">
                <a:hlinkClick r:id="rId7"/>
              </a:rPr>
              <a:t>10rem.net</a:t>
            </a:r>
            <a:endParaRPr lang="en-US" dirty="0" smtClean="0"/>
          </a:p>
          <a:p>
            <a:pPr lvl="1"/>
            <a:r>
              <a:rPr lang="en-US" dirty="0" smtClean="0"/>
              <a:t>Will include any updated source/examples</a:t>
            </a:r>
          </a:p>
          <a:p>
            <a:r>
              <a:rPr lang="en-US" dirty="0" smtClean="0"/>
              <a:t>Twitter: </a:t>
            </a:r>
            <a:r>
              <a:rPr lang="en-US" dirty="0" smtClean="0">
                <a:hlinkClick r:id="rId8"/>
              </a:rPr>
              <a:t>@pete_brown</a:t>
            </a:r>
            <a:endParaRPr lang="en-US" dirty="0" smtClean="0"/>
          </a:p>
          <a:p>
            <a:r>
              <a:rPr lang="en-US" dirty="0" smtClean="0"/>
              <a:t>Mail </a:t>
            </a:r>
            <a:r>
              <a:rPr lang="en-US" dirty="0" smtClean="0">
                <a:hlinkClick r:id="rId9"/>
              </a:rPr>
              <a:t>pete.brown@microsoft.com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Windows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Invocation (</a:t>
            </a:r>
            <a:r>
              <a:rPr lang="en-US" dirty="0" smtClean="0"/>
              <a:t>P-invoke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on the full .NET framework</a:t>
            </a:r>
          </a:p>
          <a:p>
            <a:r>
              <a:rPr lang="en-US" dirty="0" smtClean="0"/>
              <a:t>Elevated Trust applications only</a:t>
            </a:r>
          </a:p>
          <a:p>
            <a:pPr lvl="1"/>
            <a:r>
              <a:rPr lang="en-US" dirty="0" smtClean="0"/>
              <a:t>In browser and out-of-browser</a:t>
            </a:r>
          </a:p>
          <a:p>
            <a:r>
              <a:rPr lang="en-US" dirty="0" smtClean="0"/>
              <a:t>Windows Only</a:t>
            </a:r>
          </a:p>
          <a:p>
            <a:r>
              <a:rPr lang="en-US" dirty="0" smtClean="0"/>
              <a:t>Call any compatible native library</a:t>
            </a:r>
          </a:p>
          <a:p>
            <a:pPr lvl="1"/>
            <a:r>
              <a:rPr lang="en-US" dirty="0" smtClean="0"/>
              <a:t>Windows APIs</a:t>
            </a:r>
          </a:p>
          <a:p>
            <a:pPr lvl="1"/>
            <a:r>
              <a:rPr lang="en-US" dirty="0" smtClean="0"/>
              <a:t>Device and sensor APIs</a:t>
            </a:r>
          </a:p>
          <a:p>
            <a:pPr lvl="1"/>
            <a:r>
              <a:rPr lang="en-US" dirty="0" smtClean="0"/>
              <a:t>Your own native DLLs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P-Invoke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Variable Speed Playback and</a:t>
            </a:r>
            <a:br>
              <a:rPr lang="en-US" smtClean="0"/>
            </a:br>
            <a:r>
              <a:rPr lang="en-US" smtClean="0"/>
              <a:t>Trick Play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Variable Speed Playback</a:t>
            </a:r>
          </a:p>
          <a:p>
            <a:pPr lvl="1"/>
            <a:r>
              <a:rPr lang="en-US" smtClean="0"/>
              <a:t>+32x to -32x speed</a:t>
            </a:r>
          </a:p>
          <a:p>
            <a:pPr lvl="1"/>
            <a:r>
              <a:rPr lang="en-US" smtClean="0"/>
              <a:t>Enables Fast-Forward and Rewind without seeking</a:t>
            </a:r>
          </a:p>
          <a:p>
            <a:r>
              <a:rPr lang="en-US" smtClean="0"/>
              <a:t>Trick-Play</a:t>
            </a:r>
          </a:p>
          <a:p>
            <a:pPr lvl="1"/>
            <a:r>
              <a:rPr lang="en-US" smtClean="0"/>
              <a:t>Speed up or slow down video without affecting audio pitch</a:t>
            </a:r>
          </a:p>
          <a:p>
            <a:pPr lvl="1"/>
            <a:r>
              <a:rPr lang="en-US" smtClean="0"/>
              <a:t>Enabled from 0.5x to 2.0x Speed</a:t>
            </a:r>
          </a:p>
          <a:p>
            <a:pPr lvl="1"/>
            <a:r>
              <a:rPr lang="en-US" smtClean="0"/>
              <a:t>Save time watching my tutorials </a:t>
            </a:r>
            <a:r>
              <a:rPr lang="en-US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Control and Media Keyboard Support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MediaCommand</a:t>
            </a:r>
            <a:r>
              <a:rPr lang="en-US" dirty="0" smtClean="0"/>
              <a:t> Event</a:t>
            </a:r>
          </a:p>
          <a:p>
            <a:pPr lvl="1"/>
            <a:r>
              <a:rPr lang="en-US" dirty="0" smtClean="0"/>
              <a:t>Not a Command as in WPF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UIElement</a:t>
            </a:r>
            <a:endParaRPr lang="en-US" dirty="0" smtClean="0"/>
          </a:p>
          <a:p>
            <a:r>
              <a:rPr lang="en-US" dirty="0" smtClean="0"/>
              <a:t>Supports Remote Controls</a:t>
            </a:r>
          </a:p>
          <a:p>
            <a:r>
              <a:rPr lang="en-US" dirty="0" smtClean="0"/>
              <a:t>Supports Media Keys</a:t>
            </a:r>
          </a:p>
          <a:p>
            <a:r>
              <a:rPr lang="en-US" dirty="0" smtClean="0"/>
              <a:t>Mac and PC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84" y="1461346"/>
            <a:ext cx="4033631" cy="30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6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Low-Latency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Eliminates circular queues of </a:t>
            </a:r>
            <a:r>
              <a:rPr lang="en-US" sz="2000" dirty="0" err="1" smtClean="0"/>
              <a:t>MediaElements</a:t>
            </a:r>
            <a:r>
              <a:rPr lang="en-US" sz="2000" dirty="0" smtClean="0"/>
              <a:t> for near-</a:t>
            </a:r>
            <a:r>
              <a:rPr lang="en-US" sz="2000" dirty="0" err="1" smtClean="0"/>
              <a:t>realtime</a:t>
            </a:r>
            <a:r>
              <a:rPr lang="en-US" sz="2000" dirty="0" smtClean="0"/>
              <a:t> sound</a:t>
            </a:r>
          </a:p>
          <a:p>
            <a:pPr lvl="1"/>
            <a:r>
              <a:rPr lang="en-US" sz="1800" dirty="0" smtClean="0"/>
              <a:t>XNA-based API</a:t>
            </a:r>
          </a:p>
          <a:p>
            <a:pPr lvl="1"/>
            <a:r>
              <a:rPr lang="en-US" sz="1800" dirty="0" smtClean="0"/>
              <a:t>SoundEffect and </a:t>
            </a:r>
            <a:r>
              <a:rPr lang="en-US" sz="1800" dirty="0" err="1" smtClean="0"/>
              <a:t>SoundEffectInstance</a:t>
            </a:r>
            <a:r>
              <a:rPr lang="en-US" sz="1800" dirty="0" smtClean="0"/>
              <a:t> classes</a:t>
            </a:r>
          </a:p>
          <a:p>
            <a:r>
              <a:rPr lang="en-US" sz="2000" dirty="0" smtClean="0"/>
              <a:t>Enables playing WAV files</a:t>
            </a:r>
          </a:p>
          <a:p>
            <a:pPr lvl="1"/>
            <a:r>
              <a:rPr lang="en-US" sz="1800" dirty="0" smtClean="0"/>
              <a:t>PCM Encoded</a:t>
            </a:r>
          </a:p>
          <a:p>
            <a:pPr lvl="1"/>
            <a:r>
              <a:rPr lang="en-US" sz="1800" dirty="0" smtClean="0"/>
              <a:t>8 or 16 bit, mono or stereo</a:t>
            </a:r>
          </a:p>
          <a:p>
            <a:pPr lvl="1"/>
            <a:r>
              <a:rPr lang="en-US" sz="1800" dirty="0" smtClean="0"/>
              <a:t>22.5, 44.1 or 48khz sample rate</a:t>
            </a:r>
          </a:p>
          <a:p>
            <a:pPr lvl="1"/>
            <a:r>
              <a:rPr lang="en-US" sz="1800" dirty="0" smtClean="0"/>
              <a:t>Other formats will not work, just as in XNA and WP7</a:t>
            </a:r>
          </a:p>
          <a:p>
            <a:r>
              <a:rPr lang="en-US" sz="2000" dirty="0" smtClean="0"/>
              <a:t>Not just for games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75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ClickCount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Unlimited click count</a:t>
            </a:r>
          </a:p>
          <a:p>
            <a:pPr lvl="1"/>
            <a:r>
              <a:rPr lang="en-US" sz="1800" dirty="0" smtClean="0"/>
              <a:t>Typically used for double and triple click</a:t>
            </a:r>
          </a:p>
          <a:p>
            <a:r>
              <a:rPr lang="en-US" sz="2000" dirty="0" smtClean="0"/>
              <a:t>Multi-click gestures are common</a:t>
            </a:r>
          </a:p>
          <a:p>
            <a:pPr lvl="1"/>
            <a:r>
              <a:rPr lang="en-US" sz="1800" dirty="0" smtClean="0"/>
              <a:t>MS Word uses double-click to select word, triple click to select paragraph</a:t>
            </a:r>
          </a:p>
          <a:p>
            <a:pPr lvl="1"/>
            <a:r>
              <a:rPr lang="en-US" sz="1800" dirty="0" smtClean="0"/>
              <a:t>Safari 3, Firefox 3, and IE7: triple click selects all text within an element</a:t>
            </a:r>
          </a:p>
          <a:p>
            <a:r>
              <a:rPr lang="en-US" sz="2000" dirty="0" smtClean="0"/>
              <a:t>Silverlight Implementation</a:t>
            </a:r>
          </a:p>
          <a:p>
            <a:pPr lvl="1"/>
            <a:r>
              <a:rPr lang="en-US" sz="1800" dirty="0" smtClean="0"/>
              <a:t>Supports 1 to n clicks (42 click </a:t>
            </a:r>
            <a:r>
              <a:rPr lang="en-US" sz="1800" dirty="0" err="1" smtClean="0"/>
              <a:t>easter</a:t>
            </a:r>
            <a:r>
              <a:rPr lang="en-US" sz="1800" dirty="0" smtClean="0"/>
              <a:t> eggs, anyone? </a:t>
            </a:r>
            <a:r>
              <a:rPr lang="en-US" sz="1800" dirty="0" smtClean="0">
                <a:sym typeface="Wingdings" pitchFamily="2" charset="2"/>
              </a:rPr>
              <a:t>)</a:t>
            </a:r>
            <a:endParaRPr lang="en-US" sz="1800" dirty="0" smtClean="0"/>
          </a:p>
          <a:p>
            <a:pPr lvl="1"/>
            <a:r>
              <a:rPr lang="en-US" sz="1800" dirty="0" smtClean="0"/>
              <a:t>Some tricks required if you want both n and </a:t>
            </a:r>
            <a:r>
              <a:rPr lang="en-US" sz="1800" dirty="0" err="1" smtClean="0"/>
              <a:t>n+x</a:t>
            </a:r>
            <a:r>
              <a:rPr lang="en-US" sz="1800" dirty="0" smtClean="0"/>
              <a:t> clicks (double and triple, for example)</a:t>
            </a:r>
          </a:p>
        </p:txBody>
      </p:sp>
    </p:spTree>
    <p:extLst>
      <p:ext uri="{BB962C8B-B14F-4D97-AF65-F5344CB8AC3E}">
        <p14:creationId xmlns:p14="http://schemas.microsoft.com/office/powerpoint/2010/main" val="40661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228601"/>
            <a:ext cx="8397239" cy="4462463"/>
          </a:xfrm>
        </p:spPr>
        <p:txBody>
          <a:bodyPr numCol="2"/>
          <a:lstStyle/>
          <a:p>
            <a:r>
              <a:rPr lang="en-US" sz="1050" dirty="0" smtClean="0"/>
              <a:t>Tooling</a:t>
            </a:r>
          </a:p>
          <a:p>
            <a:pPr lvl="1"/>
            <a:r>
              <a:rPr lang="en-US" sz="1000" dirty="0" smtClean="0"/>
              <a:t>XAML binding debugging</a:t>
            </a:r>
          </a:p>
          <a:p>
            <a:pPr lvl="1"/>
            <a:r>
              <a:rPr lang="en-US" sz="1000" dirty="0" smtClean="0"/>
              <a:t>Basic Visual Studio profiling support</a:t>
            </a:r>
          </a:p>
          <a:p>
            <a:r>
              <a:rPr lang="en-US" sz="1050" dirty="0" smtClean="0"/>
              <a:t>Binding and Markup</a:t>
            </a:r>
          </a:p>
          <a:p>
            <a:pPr lvl="1"/>
            <a:r>
              <a:rPr lang="en-US" sz="1000" dirty="0" smtClean="0"/>
              <a:t>Implicit data templates</a:t>
            </a:r>
          </a:p>
          <a:p>
            <a:pPr lvl="1"/>
            <a:r>
              <a:rPr lang="en-US" sz="1000" dirty="0" err="1" smtClean="0"/>
              <a:t>ICustomTypeProvider</a:t>
            </a:r>
            <a:r>
              <a:rPr lang="en-US" sz="1000" dirty="0" smtClean="0"/>
              <a:t> for dynamic properties</a:t>
            </a:r>
          </a:p>
          <a:p>
            <a:pPr lvl="1"/>
            <a:r>
              <a:rPr lang="en-US" sz="1000" dirty="0" smtClean="0"/>
              <a:t>Ancestor </a:t>
            </a:r>
            <a:r>
              <a:rPr lang="en-US" sz="1000" dirty="0" err="1" smtClean="0"/>
              <a:t>RelativeSource</a:t>
            </a:r>
            <a:r>
              <a:rPr lang="en-US" sz="1000" dirty="0" smtClean="0"/>
              <a:t> binding</a:t>
            </a:r>
          </a:p>
          <a:p>
            <a:pPr lvl="1"/>
            <a:r>
              <a:rPr lang="en-US" sz="1000" dirty="0" smtClean="0"/>
              <a:t>Binding in style setters</a:t>
            </a:r>
          </a:p>
          <a:p>
            <a:pPr lvl="1"/>
            <a:r>
              <a:rPr lang="en-US" sz="1000" dirty="0" err="1" smtClean="0"/>
              <a:t>DataContextChanged</a:t>
            </a:r>
            <a:r>
              <a:rPr lang="en-US" sz="1000" dirty="0" smtClean="0"/>
              <a:t> event</a:t>
            </a:r>
          </a:p>
          <a:p>
            <a:pPr lvl="1"/>
            <a:r>
              <a:rPr lang="en-US" sz="1000" dirty="0" err="1" smtClean="0"/>
              <a:t>UpdateSourceTrigger</a:t>
            </a:r>
            <a:r>
              <a:rPr lang="en-US" sz="1000" dirty="0" smtClean="0"/>
              <a:t> </a:t>
            </a:r>
            <a:r>
              <a:rPr lang="en-US" sz="1000" dirty="0" err="1" smtClean="0"/>
              <a:t>PropertyChanged</a:t>
            </a:r>
            <a:endParaRPr lang="en-US" sz="1000" dirty="0" smtClean="0"/>
          </a:p>
          <a:p>
            <a:pPr lvl="1"/>
            <a:r>
              <a:rPr lang="en-US" sz="1000" dirty="0" smtClean="0"/>
              <a:t>Custom Markup Extensions</a:t>
            </a:r>
          </a:p>
          <a:p>
            <a:r>
              <a:rPr lang="en-US" sz="1050" dirty="0" smtClean="0"/>
              <a:t>Text</a:t>
            </a:r>
          </a:p>
          <a:p>
            <a:pPr lvl="1"/>
            <a:r>
              <a:rPr lang="en-US" sz="1000" dirty="0" smtClean="0"/>
              <a:t>Linked and multi-column text </a:t>
            </a:r>
          </a:p>
          <a:p>
            <a:pPr lvl="1"/>
            <a:r>
              <a:rPr lang="en-US" sz="1000" dirty="0" smtClean="0"/>
              <a:t>Better </a:t>
            </a:r>
            <a:r>
              <a:rPr lang="en-US" sz="1000" dirty="0" err="1" smtClean="0"/>
              <a:t>OpenType</a:t>
            </a:r>
            <a:r>
              <a:rPr lang="en-US" sz="1000" dirty="0" smtClean="0"/>
              <a:t> support</a:t>
            </a:r>
          </a:p>
          <a:p>
            <a:pPr lvl="1"/>
            <a:r>
              <a:rPr lang="en-US" sz="1000" dirty="0" smtClean="0"/>
              <a:t>Pixel-Snapped Text</a:t>
            </a:r>
          </a:p>
          <a:p>
            <a:pPr lvl="1"/>
            <a:r>
              <a:rPr lang="en-US" sz="1000" dirty="0" smtClean="0"/>
              <a:t>Tracking/leading control</a:t>
            </a:r>
          </a:p>
          <a:p>
            <a:r>
              <a:rPr lang="en-US" sz="1050" dirty="0" smtClean="0"/>
              <a:t>Media</a:t>
            </a:r>
          </a:p>
          <a:p>
            <a:pPr lvl="1"/>
            <a:r>
              <a:rPr lang="en-US" sz="1000" dirty="0" smtClean="0"/>
              <a:t>H.264 hardware decoding</a:t>
            </a:r>
          </a:p>
          <a:p>
            <a:pPr lvl="1"/>
            <a:r>
              <a:rPr lang="en-US" sz="1000" dirty="0" smtClean="0"/>
              <a:t>Low-latency sound </a:t>
            </a:r>
          </a:p>
          <a:p>
            <a:pPr lvl="1"/>
            <a:r>
              <a:rPr lang="en-US" sz="1000" dirty="0" smtClean="0"/>
              <a:t>Remote-control and Media Key support</a:t>
            </a:r>
          </a:p>
          <a:p>
            <a:pPr lvl="1"/>
            <a:r>
              <a:rPr lang="en-US" sz="1000" dirty="0" smtClean="0"/>
              <a:t>Trick-play</a:t>
            </a:r>
          </a:p>
          <a:p>
            <a:r>
              <a:rPr lang="en-US" sz="1050" dirty="0" smtClean="0"/>
              <a:t>System Access</a:t>
            </a:r>
          </a:p>
          <a:p>
            <a:pPr lvl="1"/>
            <a:r>
              <a:rPr lang="en-US" sz="1000" dirty="0" smtClean="0"/>
              <a:t>Unrestricted file access for trusted applications</a:t>
            </a:r>
          </a:p>
          <a:p>
            <a:pPr lvl="1"/>
            <a:r>
              <a:rPr lang="en-US" sz="1000" dirty="0" smtClean="0"/>
              <a:t>Read/write to Documents without a dialog</a:t>
            </a:r>
          </a:p>
          <a:p>
            <a:pPr lvl="1"/>
            <a:r>
              <a:rPr lang="en-US" sz="1000" dirty="0" smtClean="0"/>
              <a:t>P/Invoke for calling native methods</a:t>
            </a:r>
          </a:p>
          <a:p>
            <a:r>
              <a:rPr lang="en-US" sz="1050" dirty="0" smtClean="0"/>
              <a:t>In-Browser Improvements</a:t>
            </a:r>
          </a:p>
          <a:p>
            <a:pPr lvl="1"/>
            <a:r>
              <a:rPr lang="en-US" sz="1000" dirty="0" smtClean="0"/>
              <a:t>In-Browser embedded browser</a:t>
            </a:r>
          </a:p>
          <a:p>
            <a:pPr lvl="1"/>
            <a:r>
              <a:rPr lang="en-US" sz="1000" dirty="0" smtClean="0"/>
              <a:t>In-Browser trusted applications (group policy)</a:t>
            </a:r>
          </a:p>
          <a:p>
            <a:r>
              <a:rPr lang="en-US" sz="1050" dirty="0" smtClean="0"/>
              <a:t>Controls</a:t>
            </a:r>
          </a:p>
          <a:p>
            <a:pPr lvl="1"/>
            <a:r>
              <a:rPr lang="en-US" sz="1000" dirty="0" err="1" smtClean="0"/>
              <a:t>PivotViewer</a:t>
            </a:r>
            <a:r>
              <a:rPr lang="en-US" sz="1000" dirty="0" smtClean="0"/>
              <a:t> Control</a:t>
            </a:r>
          </a:p>
          <a:p>
            <a:pPr lvl="1"/>
            <a:r>
              <a:rPr lang="en-US" sz="1000" dirty="0" err="1" smtClean="0"/>
              <a:t>Combobox</a:t>
            </a:r>
            <a:r>
              <a:rPr lang="en-US" sz="1000" dirty="0" smtClean="0"/>
              <a:t> type-ahead and text searching</a:t>
            </a:r>
          </a:p>
          <a:p>
            <a:pPr lvl="1"/>
            <a:r>
              <a:rPr lang="en-US" sz="1000" dirty="0" smtClean="0"/>
              <a:t>Multi-click with </a:t>
            </a:r>
            <a:r>
              <a:rPr lang="en-US" sz="1000" dirty="0" err="1" smtClean="0"/>
              <a:t>ClickCount</a:t>
            </a:r>
            <a:r>
              <a:rPr lang="en-US" sz="1000" dirty="0" smtClean="0"/>
              <a:t> property</a:t>
            </a:r>
          </a:p>
          <a:p>
            <a:r>
              <a:rPr lang="en-US" sz="1050" dirty="0" smtClean="0"/>
              <a:t>Graphics</a:t>
            </a:r>
          </a:p>
          <a:p>
            <a:pPr lvl="1"/>
            <a:r>
              <a:rPr lang="en-US" sz="1000" dirty="0" smtClean="0"/>
              <a:t>GPU-accelerated XNA 3D</a:t>
            </a:r>
          </a:p>
          <a:p>
            <a:pPr lvl="1"/>
            <a:r>
              <a:rPr lang="en-US" sz="1000" dirty="0" smtClean="0"/>
              <a:t>3D Render targets, XNA effects, pipeline, more</a:t>
            </a:r>
          </a:p>
          <a:p>
            <a:r>
              <a:rPr lang="en-US" sz="1050" dirty="0" smtClean="0"/>
              <a:t>General Performance</a:t>
            </a:r>
          </a:p>
          <a:p>
            <a:pPr lvl="1"/>
            <a:r>
              <a:rPr lang="en-US" sz="1000" dirty="0" smtClean="0"/>
              <a:t>Hardware acceleration in windowless mode enabled via new IE9 APIs</a:t>
            </a:r>
          </a:p>
          <a:p>
            <a:pPr lvl="1"/>
            <a:r>
              <a:rPr lang="en-US" sz="1000" dirty="0" smtClean="0"/>
              <a:t>XAML parser performance improvements</a:t>
            </a:r>
          </a:p>
          <a:p>
            <a:pPr lvl="1"/>
            <a:r>
              <a:rPr lang="en-US" sz="1000" dirty="0" smtClean="0"/>
              <a:t>Network latency performance improvements</a:t>
            </a:r>
          </a:p>
          <a:p>
            <a:pPr lvl="1"/>
            <a:r>
              <a:rPr lang="en-US" sz="1000" dirty="0" smtClean="0"/>
              <a:t>Multi-core JIT for improved startup time</a:t>
            </a:r>
          </a:p>
          <a:p>
            <a:pPr lvl="1"/>
            <a:r>
              <a:rPr lang="en-US" sz="1000" dirty="0" smtClean="0"/>
              <a:t>Text layout performance improvements</a:t>
            </a:r>
          </a:p>
          <a:p>
            <a:r>
              <a:rPr lang="en-US" sz="1050" dirty="0" smtClean="0"/>
              <a:t>Others</a:t>
            </a:r>
          </a:p>
          <a:p>
            <a:pPr lvl="1"/>
            <a:r>
              <a:rPr lang="en-US" sz="1000" dirty="0" smtClean="0"/>
              <a:t>64 bit browser support on Windows</a:t>
            </a:r>
          </a:p>
          <a:p>
            <a:pPr lvl="1"/>
            <a:r>
              <a:rPr lang="en-US" sz="1000" dirty="0" smtClean="0"/>
              <a:t>Tasks from TPL</a:t>
            </a:r>
          </a:p>
          <a:p>
            <a:pPr lvl="1"/>
            <a:r>
              <a:rPr lang="en-US" sz="1000" dirty="0" smtClean="0"/>
              <a:t>Postscript vector printing</a:t>
            </a:r>
          </a:p>
          <a:p>
            <a:pPr lvl="1"/>
            <a:r>
              <a:rPr lang="en-US" sz="1000" dirty="0" smtClean="0"/>
              <a:t>Real windows</a:t>
            </a:r>
          </a:p>
          <a:p>
            <a:r>
              <a:rPr lang="en-US" sz="1050" dirty="0" smtClean="0"/>
              <a:t>LOTS of other fixes and improvements</a:t>
            </a:r>
          </a:p>
          <a:p>
            <a:endParaRPr lang="en-US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280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ClickCount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top request from our customers</a:t>
            </a:r>
          </a:p>
          <a:p>
            <a:pPr lvl="1"/>
            <a:r>
              <a:rPr lang="en-US" dirty="0" smtClean="0"/>
              <a:t>Ranked 3rd on user voice during SL5 planning</a:t>
            </a:r>
          </a:p>
          <a:p>
            <a:r>
              <a:rPr lang="en-US" dirty="0" smtClean="0"/>
              <a:t>Features split between runtime and SDK libraries</a:t>
            </a:r>
          </a:p>
          <a:p>
            <a:pPr lvl="1"/>
            <a:r>
              <a:rPr lang="en-US" dirty="0" smtClean="0"/>
              <a:t>Based on XNA</a:t>
            </a:r>
          </a:p>
          <a:p>
            <a:r>
              <a:rPr lang="en-US" dirty="0" smtClean="0"/>
              <a:t>Suitable for games, visualization, modern interfaces, more</a:t>
            </a:r>
          </a:p>
          <a:p>
            <a:pPr lvl="1"/>
            <a:r>
              <a:rPr lang="en-US" dirty="0" smtClean="0"/>
              <a:t>Seamlessly combine 2d and 3d elements</a:t>
            </a:r>
          </a:p>
          <a:p>
            <a:r>
              <a:rPr lang="en-US" dirty="0" smtClean="0"/>
              <a:t>Many improvements in RC and RTM vs. Beta</a:t>
            </a:r>
          </a:p>
        </p:txBody>
      </p:sp>
    </p:spTree>
    <p:extLst>
      <p:ext uri="{BB962C8B-B14F-4D97-AF65-F5344CB8AC3E}">
        <p14:creationId xmlns:p14="http://schemas.microsoft.com/office/powerpoint/2010/main" val="39488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171450"/>
            <a:ext cx="8363938" cy="457049"/>
          </a:xfrm>
        </p:spPr>
        <p:txBody>
          <a:bodyPr/>
          <a:lstStyle/>
          <a:p>
            <a:r>
              <a:rPr lang="en-US" dirty="0" smtClean="0"/>
              <a:t>Runtime Requirements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389437" y="1288214"/>
            <a:ext cx="4209739" cy="861774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30782" y="2930939"/>
            <a:ext cx="573855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</a:rPr>
              <a:t>XPDM Driver (XP+) and WDDM (Vista+): User consent or elevated trust required (changed from beta behavior)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99362" y="1707756"/>
            <a:ext cx="69767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Shader Model 2.0 GPU</a:t>
            </a:r>
          </a:p>
        </p:txBody>
      </p:sp>
      <p:pic>
        <p:nvPicPr>
          <p:cNvPr id="9" name="Picture 2" descr="Windows Or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1" b="96639" l="2521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" y="2909978"/>
            <a:ext cx="905551" cy="8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Users\aoneal\AppData\Local\Microsoft\Windows\Temporary Internet Files\Content.IE5\J171GMXN\MC90043386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5" y="1425632"/>
            <a:ext cx="1085482" cy="10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62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1619922" y="4255079"/>
            <a:ext cx="6422901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400" b="1" dirty="0" smtClean="0"/>
              <a:t> </a:t>
            </a:r>
            <a:endParaRPr lang="en-US" sz="4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71" y="3230395"/>
            <a:ext cx="3780429" cy="191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http://farm4.static.flickr.com/3365/3521509776_e7476b23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73" y="0"/>
            <a:ext cx="4472628" cy="253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1154061" y="4540310"/>
            <a:ext cx="8784166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400" b="1" dirty="0" smtClean="0"/>
              <a:t> </a:t>
            </a:r>
            <a:endParaRPr lang="en-US" sz="44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0"/>
            <a:ext cx="3988233" cy="2614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 descr="C:\Users\aoneal\AppData\Local\Microsoft\Windows\Temporary Internet Files\Content.Outlook\85JM87FE\Archetype_3DHouseBuilde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56" y="1458756"/>
            <a:ext cx="4262612" cy="2796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3" y="3112214"/>
            <a:ext cx="2493013" cy="1752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Silverlight 5 available now</a:t>
            </a:r>
          </a:p>
          <a:p>
            <a:pPr lvl="1"/>
            <a:r>
              <a:rPr lang="en-US" dirty="0" smtClean="0"/>
              <a:t>Shipped in December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http://silverlight.net</a:t>
            </a:r>
            <a:endParaRPr lang="en-US" dirty="0" smtClean="0"/>
          </a:p>
          <a:p>
            <a:pPr lvl="1"/>
            <a:r>
              <a:rPr lang="en-US" dirty="0" smtClean="0"/>
              <a:t>Download the bits</a:t>
            </a:r>
          </a:p>
          <a:p>
            <a:pPr lvl="1"/>
            <a:r>
              <a:rPr lang="en-US" dirty="0" smtClean="0"/>
              <a:t>Watch the tutorial videos</a:t>
            </a:r>
          </a:p>
          <a:p>
            <a:pPr lvl="1"/>
            <a:r>
              <a:rPr lang="en-US" dirty="0" smtClean="0"/>
              <a:t>Walk through the tutorial posts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Build awesome stuff!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find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Our Community Sites</a:t>
            </a:r>
          </a:p>
          <a:p>
            <a:pPr lvl="1"/>
            <a:r>
              <a:rPr lang="en-US" dirty="0" smtClean="0">
                <a:hlinkClick r:id="rId2"/>
              </a:rPr>
              <a:t>silverlight.net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windowsclient.net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asp.net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>
                <a:hlinkClick r:id="rId5"/>
              </a:rPr>
              <a:t>dev.windows.com</a:t>
            </a:r>
            <a:r>
              <a:rPr lang="en-US" dirty="0" smtClean="0"/>
              <a:t> </a:t>
            </a:r>
          </a:p>
          <a:p>
            <a:r>
              <a:rPr lang="en-US" dirty="0"/>
              <a:t>MSDN: </a:t>
            </a:r>
            <a:r>
              <a:rPr lang="en-US" dirty="0">
                <a:hlinkClick r:id="rId6"/>
              </a:rPr>
              <a:t>msdn.microsoft.com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Blog: </a:t>
            </a:r>
            <a:r>
              <a:rPr lang="en-US" dirty="0" smtClean="0">
                <a:hlinkClick r:id="rId7"/>
              </a:rPr>
              <a:t>10rem.net</a:t>
            </a:r>
            <a:endParaRPr lang="en-US" dirty="0" smtClean="0"/>
          </a:p>
          <a:p>
            <a:pPr lvl="1"/>
            <a:r>
              <a:rPr lang="en-US" dirty="0" smtClean="0"/>
              <a:t>Will include any updated source/examples</a:t>
            </a:r>
          </a:p>
          <a:p>
            <a:r>
              <a:rPr lang="en-US" dirty="0" smtClean="0"/>
              <a:t>Twitter: </a:t>
            </a:r>
            <a:r>
              <a:rPr lang="en-US" dirty="0" smtClean="0">
                <a:hlinkClick r:id="rId8"/>
              </a:rPr>
              <a:t>@pete_brown</a:t>
            </a:r>
            <a:endParaRPr lang="en-US" dirty="0" smtClean="0"/>
          </a:p>
          <a:p>
            <a:r>
              <a:rPr lang="en-US" dirty="0" smtClean="0"/>
              <a:t>Mail </a:t>
            </a:r>
            <a:r>
              <a:rPr lang="en-US" dirty="0" smtClean="0">
                <a:hlinkClick r:id="rId9"/>
              </a:rPr>
              <a:t>pete.brown@microsoft.com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and Markup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XAML Debugging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Before</a:t>
            </a:r>
          </a:p>
          <a:p>
            <a:pPr lvl="1"/>
            <a:r>
              <a:rPr lang="en-US" sz="1800" dirty="0" smtClean="0"/>
              <a:t>Realize binding isn’t working</a:t>
            </a:r>
          </a:p>
          <a:p>
            <a:pPr lvl="1"/>
            <a:r>
              <a:rPr lang="en-US" sz="1800" dirty="0" smtClean="0"/>
              <a:t>Hunt through the output window for any binding failure information</a:t>
            </a:r>
          </a:p>
          <a:p>
            <a:pPr lvl="1"/>
            <a:r>
              <a:rPr lang="en-US" sz="1800" dirty="0" smtClean="0"/>
              <a:t>Create a debug-only value converter, assign it to all your bindings, and put a breakpoint inside it</a:t>
            </a:r>
          </a:p>
          <a:p>
            <a:pPr lvl="1"/>
            <a:r>
              <a:rPr lang="en-US" sz="1800" dirty="0" smtClean="0"/>
              <a:t>Miss lunch, go home late</a:t>
            </a:r>
          </a:p>
          <a:p>
            <a:r>
              <a:rPr lang="en-US" sz="2000" dirty="0" smtClean="0"/>
              <a:t>Now</a:t>
            </a:r>
          </a:p>
          <a:p>
            <a:pPr lvl="1"/>
            <a:r>
              <a:rPr lang="en-US" sz="1800" dirty="0" smtClean="0"/>
              <a:t>Set breakpoints in XAML on bindings</a:t>
            </a:r>
          </a:p>
          <a:p>
            <a:pPr lvl="1"/>
            <a:r>
              <a:rPr lang="en-US" sz="1800" dirty="0" smtClean="0"/>
              <a:t>Hit breakpoints at runtime just as you would with code</a:t>
            </a:r>
          </a:p>
          <a:p>
            <a:pPr lvl="1"/>
            <a:r>
              <a:rPr lang="en-US" sz="1800" dirty="0" smtClean="0"/>
              <a:t>Inspect values, sources, errors etc.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64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to Dynamic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Before</a:t>
            </a:r>
          </a:p>
          <a:p>
            <a:pPr lvl="1"/>
            <a:r>
              <a:rPr lang="en-US" sz="1800" dirty="0" smtClean="0"/>
              <a:t>All object properties must be defined at compile-time</a:t>
            </a:r>
          </a:p>
          <a:p>
            <a:r>
              <a:rPr lang="en-US" sz="2000" dirty="0" smtClean="0"/>
              <a:t>After</a:t>
            </a:r>
          </a:p>
          <a:p>
            <a:pPr lvl="1"/>
            <a:r>
              <a:rPr lang="en-US" sz="1800" dirty="0" smtClean="0"/>
              <a:t>Type defined at compile time</a:t>
            </a:r>
          </a:p>
          <a:p>
            <a:pPr lvl="2"/>
            <a:r>
              <a:rPr lang="en-US" sz="1600" dirty="0" smtClean="0"/>
              <a:t>Can be a shell type with no properties</a:t>
            </a:r>
          </a:p>
          <a:p>
            <a:pPr lvl="1"/>
            <a:r>
              <a:rPr lang="en-US" sz="1800" dirty="0" smtClean="0"/>
              <a:t>Properties added using </a:t>
            </a:r>
            <a:r>
              <a:rPr lang="en-US" sz="1800" dirty="0" err="1" smtClean="0"/>
              <a:t>ICustomTypeProvider</a:t>
            </a:r>
            <a:r>
              <a:rPr lang="en-US" sz="1800" dirty="0" smtClean="0"/>
              <a:t> at runtime</a:t>
            </a:r>
          </a:p>
          <a:p>
            <a:pPr lvl="1"/>
            <a:r>
              <a:rPr lang="en-US" sz="1800" dirty="0" smtClean="0"/>
              <a:t>Supports binding, change notification</a:t>
            </a:r>
          </a:p>
          <a:p>
            <a:r>
              <a:rPr lang="en-US" sz="2000" dirty="0" smtClean="0"/>
              <a:t>Uses</a:t>
            </a:r>
          </a:p>
          <a:p>
            <a:pPr lvl="1"/>
            <a:r>
              <a:rPr lang="en-US" sz="1800" dirty="0" smtClean="0"/>
              <a:t>Data-driven and user-configurable systems</a:t>
            </a:r>
          </a:p>
          <a:p>
            <a:pPr lvl="1"/>
            <a:r>
              <a:rPr lang="en-US" sz="1800" dirty="0" smtClean="0"/>
              <a:t>Data from </a:t>
            </a:r>
            <a:r>
              <a:rPr lang="en-US" sz="1800" dirty="0" err="1" smtClean="0"/>
              <a:t>RESTful</a:t>
            </a:r>
            <a:r>
              <a:rPr lang="en-US" sz="1800" dirty="0" smtClean="0"/>
              <a:t> services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25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Implicit Data Templates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Like regular data templates, but … implicit </a:t>
            </a:r>
            <a:r>
              <a:rPr lang="en-US" smtClean="0">
                <a:sym typeface="Wingdings" pitchFamily="2" charset="2"/>
              </a:rPr>
              <a:t></a:t>
            </a:r>
          </a:p>
          <a:p>
            <a:pPr lvl="1"/>
            <a:r>
              <a:rPr lang="en-US" smtClean="0">
                <a:sym typeface="Wingdings" pitchFamily="2" charset="2"/>
              </a:rPr>
              <a:t>Does for templates what implicit styles did for styles</a:t>
            </a:r>
          </a:p>
          <a:p>
            <a:r>
              <a:rPr lang="en-US" smtClean="0">
                <a:sym typeface="Wingdings" pitchFamily="2" charset="2"/>
              </a:rPr>
              <a:t>Like implicit styles, tied to a data type</a:t>
            </a:r>
          </a:p>
          <a:p>
            <a:pPr lvl="1"/>
            <a:r>
              <a:rPr lang="en-US" smtClean="0">
                <a:sym typeface="Wingdings" pitchFamily="2" charset="2"/>
              </a:rPr>
              <a:t>Classes/Structs, not interfaces</a:t>
            </a:r>
          </a:p>
          <a:p>
            <a:r>
              <a:rPr lang="en-US" smtClean="0">
                <a:sym typeface="Wingdings" pitchFamily="2" charset="2"/>
              </a:rPr>
              <a:t>Use in any content control or items control</a:t>
            </a:r>
          </a:p>
          <a:p>
            <a:pPr lvl="1"/>
            <a:r>
              <a:rPr lang="en-US" smtClean="0">
                <a:sym typeface="Wingdings" pitchFamily="2" charset="2"/>
              </a:rPr>
              <a:t>Reuse chunks of UI throughout application - automatically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(Explicit) Data Templates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36220" y="1510510"/>
            <a:ext cx="39730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class Tweet : </a:t>
            </a:r>
            <a:r>
              <a:rPr lang="en-US" sz="1050" dirty="0" err="1" smtClean="0"/>
              <a:t>TimelineItem</a:t>
            </a:r>
            <a:r>
              <a:rPr lang="en-US" sz="1050" dirty="0" smtClean="0"/>
              <a:t> {…}</a:t>
            </a:r>
          </a:p>
          <a:p>
            <a:r>
              <a:rPr lang="en-US" sz="1050" dirty="0" smtClean="0"/>
              <a:t>class </a:t>
            </a:r>
            <a:r>
              <a:rPr lang="en-US" sz="1050" dirty="0" err="1" smtClean="0"/>
              <a:t>DirectMessage</a:t>
            </a:r>
            <a:r>
              <a:rPr lang="en-US" sz="1050" dirty="0" smtClean="0"/>
              <a:t> : </a:t>
            </a:r>
            <a:r>
              <a:rPr lang="en-US" sz="1050" dirty="0" err="1" smtClean="0"/>
              <a:t>TimelineItem</a:t>
            </a:r>
            <a:r>
              <a:rPr lang="en-US" sz="1050" dirty="0" smtClean="0"/>
              <a:t> {…}</a:t>
            </a:r>
          </a:p>
          <a:p>
            <a:r>
              <a:rPr lang="en-US" sz="1050" dirty="0" smtClean="0"/>
              <a:t>class Notification : </a:t>
            </a:r>
            <a:r>
              <a:rPr lang="en-US" sz="1050" dirty="0" err="1" smtClean="0"/>
              <a:t>TimelineItem</a:t>
            </a:r>
            <a:r>
              <a:rPr lang="en-US" sz="1050" dirty="0" smtClean="0"/>
              <a:t> {…}</a:t>
            </a:r>
          </a:p>
          <a:p>
            <a:endParaRPr lang="en-US" sz="1050" dirty="0"/>
          </a:p>
          <a:p>
            <a:r>
              <a:rPr lang="en-US" sz="1050" dirty="0" smtClean="0"/>
              <a:t>…</a:t>
            </a:r>
          </a:p>
          <a:p>
            <a:endParaRPr lang="en-US" sz="1050" dirty="0"/>
          </a:p>
          <a:p>
            <a:r>
              <a:rPr lang="en-US" sz="1050" dirty="0" err="1" smtClean="0"/>
              <a:t>TimelineItem</a:t>
            </a:r>
            <a:r>
              <a:rPr lang="en-US" sz="1050" dirty="0" smtClean="0"/>
              <a:t>[] items </a:t>
            </a:r>
            <a:r>
              <a:rPr lang="en-US" sz="1050" dirty="0"/>
              <a:t>= new </a:t>
            </a:r>
            <a:r>
              <a:rPr lang="en-US" sz="1050" dirty="0" err="1" smtClean="0"/>
              <a:t>TimelineItems</a:t>
            </a:r>
            <a:r>
              <a:rPr lang="en-US" sz="1050" dirty="0" smtClean="0"/>
              <a:t>[]</a:t>
            </a:r>
            <a:endParaRPr lang="en-US" sz="1050" dirty="0"/>
          </a:p>
          <a:p>
            <a:r>
              <a:rPr lang="en-US" sz="1050" dirty="0"/>
              <a:t>{</a:t>
            </a:r>
          </a:p>
          <a:p>
            <a:r>
              <a:rPr lang="en-US" sz="1050" dirty="0"/>
              <a:t>  new </a:t>
            </a:r>
            <a:r>
              <a:rPr lang="en-US" sz="1050" dirty="0" smtClean="0"/>
              <a:t>Tweet(“</a:t>
            </a:r>
            <a:r>
              <a:rPr lang="en-US" sz="1050" dirty="0"/>
              <a:t>Pete Brown”, “pete.png</a:t>
            </a:r>
            <a:r>
              <a:rPr lang="en-US" sz="1050" dirty="0" smtClean="0"/>
              <a:t>”, “…”),</a:t>
            </a:r>
            <a:endParaRPr lang="en-US" sz="1050" dirty="0"/>
          </a:p>
          <a:p>
            <a:r>
              <a:rPr lang="en-US" sz="1050" dirty="0"/>
              <a:t>  new Tweet</a:t>
            </a:r>
            <a:r>
              <a:rPr lang="en-US" sz="1050" dirty="0" smtClean="0"/>
              <a:t>(“</a:t>
            </a:r>
            <a:r>
              <a:rPr lang="en-US" sz="1050" dirty="0"/>
              <a:t>Jon Galloway”, “jon.png</a:t>
            </a:r>
            <a:r>
              <a:rPr lang="en-US" sz="1050" dirty="0" smtClean="0"/>
              <a:t>”</a:t>
            </a:r>
            <a:r>
              <a:rPr lang="en-US" sz="1050" dirty="0"/>
              <a:t> , “…”</a:t>
            </a:r>
            <a:r>
              <a:rPr lang="en-US" sz="1050" dirty="0" smtClean="0"/>
              <a:t>),</a:t>
            </a:r>
            <a:endParaRPr lang="en-US" sz="1050" dirty="0"/>
          </a:p>
          <a:p>
            <a:r>
              <a:rPr lang="en-US" sz="1050" dirty="0"/>
              <a:t>  new Tweet</a:t>
            </a:r>
            <a:r>
              <a:rPr lang="en-US" sz="1050" dirty="0" smtClean="0"/>
              <a:t>(“</a:t>
            </a:r>
            <a:r>
              <a:rPr lang="en-US" sz="1050" dirty="0"/>
              <a:t>Joe </a:t>
            </a:r>
            <a:r>
              <a:rPr lang="en-US" sz="1050" dirty="0" err="1"/>
              <a:t>Stagner</a:t>
            </a:r>
            <a:r>
              <a:rPr lang="en-US" sz="1050" dirty="0"/>
              <a:t>”, “joe.png</a:t>
            </a:r>
            <a:r>
              <a:rPr lang="en-US" sz="1050" dirty="0" smtClean="0"/>
              <a:t>”</a:t>
            </a:r>
            <a:r>
              <a:rPr lang="en-US" sz="1050" dirty="0"/>
              <a:t> , “…”</a:t>
            </a:r>
            <a:r>
              <a:rPr lang="en-US" sz="1050" dirty="0" smtClean="0"/>
              <a:t>),</a:t>
            </a:r>
            <a:endParaRPr lang="en-US" sz="1050" dirty="0"/>
          </a:p>
          <a:p>
            <a:r>
              <a:rPr lang="en-US" sz="1050" dirty="0"/>
              <a:t>  new Tweet</a:t>
            </a:r>
            <a:r>
              <a:rPr lang="en-US" sz="1050" dirty="0" smtClean="0"/>
              <a:t>(“</a:t>
            </a:r>
            <a:r>
              <a:rPr lang="en-US" sz="1050" dirty="0"/>
              <a:t>Jesse Liberty”, “jesse.png</a:t>
            </a:r>
            <a:r>
              <a:rPr lang="en-US" sz="1050" dirty="0" smtClean="0"/>
              <a:t>”</a:t>
            </a:r>
            <a:r>
              <a:rPr lang="en-US" sz="1050" dirty="0"/>
              <a:t> , “…”</a:t>
            </a:r>
            <a:r>
              <a:rPr lang="en-US" sz="1050" dirty="0" smtClean="0"/>
              <a:t>)</a:t>
            </a:r>
            <a:endParaRPr lang="en-US" sz="1050" dirty="0"/>
          </a:p>
          <a:p>
            <a:r>
              <a:rPr lang="en-US" sz="1050" dirty="0"/>
              <a:t>};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6220" y="1059465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+mn-lt"/>
              </a:rPr>
              <a:t>Data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5968" y="105946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+mn-lt"/>
              </a:rPr>
              <a:t>DataTemplate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32118" y="1059465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+mn-lt"/>
              </a:rPr>
              <a:t>Resulting Presentation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62" y="4709481"/>
            <a:ext cx="756292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Developer Demo Rule #4705: Twitter must appear in any modern demo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490253" y="2905410"/>
            <a:ext cx="1648453" cy="533400"/>
            <a:chOff x="3276600" y="1227483"/>
            <a:chExt cx="1524000" cy="533400"/>
          </a:xfrm>
        </p:grpSpPr>
        <p:sp>
          <p:nvSpPr>
            <p:cNvPr id="57" name="Rectangle 56"/>
            <p:cNvSpPr/>
            <p:nvPr/>
          </p:nvSpPr>
          <p:spPr>
            <a:xfrm>
              <a:off x="3276600" y="1227483"/>
              <a:ext cx="1524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2800" y="1303683"/>
              <a:ext cx="381000" cy="381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810000" y="1314450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810000" y="1456083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10000" y="1532283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810000" y="1608483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7060347" y="1667624"/>
            <a:ext cx="1600887" cy="547708"/>
            <a:chOff x="167310" y="209550"/>
            <a:chExt cx="1524000" cy="547708"/>
          </a:xfrm>
        </p:grpSpPr>
        <p:grpSp>
          <p:nvGrpSpPr>
            <p:cNvPr id="66" name="Group 65"/>
            <p:cNvGrpSpPr/>
            <p:nvPr/>
          </p:nvGrpSpPr>
          <p:grpSpPr>
            <a:xfrm>
              <a:off x="167310" y="223858"/>
              <a:ext cx="1524000" cy="533400"/>
              <a:chOff x="1371600" y="1379883"/>
              <a:chExt cx="1524000" cy="5334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371600" y="1379883"/>
                <a:ext cx="15240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905000" y="16084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905000" y="16846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905000" y="17608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20" y="298534"/>
              <a:ext cx="384048" cy="384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609600" y="209550"/>
              <a:ext cx="9293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Pete Brown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60347" y="3974514"/>
            <a:ext cx="1600887" cy="547708"/>
            <a:chOff x="167310" y="2138641"/>
            <a:chExt cx="1524000" cy="547708"/>
          </a:xfrm>
        </p:grpSpPr>
        <p:grpSp>
          <p:nvGrpSpPr>
            <p:cNvPr id="74" name="Group 73"/>
            <p:cNvGrpSpPr/>
            <p:nvPr/>
          </p:nvGrpSpPr>
          <p:grpSpPr>
            <a:xfrm>
              <a:off x="167310" y="2152949"/>
              <a:ext cx="1524000" cy="533400"/>
              <a:chOff x="1371600" y="1379883"/>
              <a:chExt cx="1524000" cy="533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371600" y="1379883"/>
                <a:ext cx="15240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1905000" y="16084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905000" y="16846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905000" y="17608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609600" y="2138641"/>
              <a:ext cx="1081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Jesse Liberty</a:t>
              </a:r>
            </a:p>
          </p:txBody>
        </p:sp>
        <p:pic>
          <p:nvPicPr>
            <p:cNvPr id="7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20" y="2227625"/>
              <a:ext cx="384048" cy="384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7060347" y="3205550"/>
            <a:ext cx="1600887" cy="547708"/>
            <a:chOff x="1371600" y="1365575"/>
            <a:chExt cx="1524000" cy="547708"/>
          </a:xfrm>
        </p:grpSpPr>
        <p:grpSp>
          <p:nvGrpSpPr>
            <p:cNvPr id="82" name="Group 81"/>
            <p:cNvGrpSpPr/>
            <p:nvPr/>
          </p:nvGrpSpPr>
          <p:grpSpPr>
            <a:xfrm>
              <a:off x="1371600" y="1379883"/>
              <a:ext cx="1524000" cy="533400"/>
              <a:chOff x="1371600" y="1379883"/>
              <a:chExt cx="1524000" cy="5334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371600" y="1379883"/>
                <a:ext cx="15240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905000" y="16084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905000" y="16846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905000" y="17608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1813890" y="1365575"/>
              <a:ext cx="100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Joe </a:t>
              </a:r>
              <a:r>
                <a:rPr lang="en-US" sz="1200" dirty="0" err="1">
                  <a:latin typeface="+mn-lt"/>
                </a:rPr>
                <a:t>Stagner</a:t>
              </a:r>
              <a:endParaRPr lang="en-US" sz="1200" dirty="0">
                <a:latin typeface="+mn-lt"/>
              </a:endParaRPr>
            </a:p>
          </p:txBody>
        </p:sp>
        <p:pic>
          <p:nvPicPr>
            <p:cNvPr id="8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698" y="1456083"/>
              <a:ext cx="384048" cy="384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7060347" y="2436587"/>
            <a:ext cx="1600887" cy="547708"/>
            <a:chOff x="167310" y="818923"/>
            <a:chExt cx="1524000" cy="547708"/>
          </a:xfrm>
        </p:grpSpPr>
        <p:grpSp>
          <p:nvGrpSpPr>
            <p:cNvPr id="90" name="Group 89"/>
            <p:cNvGrpSpPr/>
            <p:nvPr/>
          </p:nvGrpSpPr>
          <p:grpSpPr>
            <a:xfrm>
              <a:off x="167310" y="833231"/>
              <a:ext cx="1524000" cy="533400"/>
              <a:chOff x="1371600" y="1379883"/>
              <a:chExt cx="1524000" cy="5334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371600" y="1379883"/>
                <a:ext cx="15240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1905000" y="16084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905000" y="16846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905000" y="17608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609600" y="818923"/>
              <a:ext cx="100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Jon Galloway</a:t>
              </a:r>
            </a:p>
          </p:txBody>
        </p:sp>
        <p:pic>
          <p:nvPicPr>
            <p:cNvPr id="9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20" y="907907"/>
              <a:ext cx="384048" cy="384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Left Brace 1"/>
          <p:cNvSpPr/>
          <p:nvPr/>
        </p:nvSpPr>
        <p:spPr bwMode="auto">
          <a:xfrm>
            <a:off x="6584669" y="1696878"/>
            <a:ext cx="302503" cy="2819077"/>
          </a:xfrm>
          <a:prstGeom prst="leftBrace">
            <a:avLst/>
          </a:prstGeom>
          <a:noFill/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sp>
        <p:nvSpPr>
          <p:cNvPr id="98" name="Left Brace 97"/>
          <p:cNvSpPr/>
          <p:nvPr/>
        </p:nvSpPr>
        <p:spPr bwMode="auto">
          <a:xfrm rot="10800000">
            <a:off x="4013462" y="2864353"/>
            <a:ext cx="302503" cy="626829"/>
          </a:xfrm>
          <a:prstGeom prst="leftBrace">
            <a:avLst/>
          </a:prstGeom>
          <a:noFill/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38829" y="2104676"/>
            <a:ext cx="202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Template Assigned to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ListBox</a:t>
            </a:r>
            <a:endParaRPr lang="en-US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4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Data Templates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75260" y="1510510"/>
            <a:ext cx="3817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class Tweet : </a:t>
            </a:r>
            <a:r>
              <a:rPr lang="en-US" sz="1100" dirty="0" err="1" smtClean="0"/>
              <a:t>TimelineItem</a:t>
            </a:r>
            <a:r>
              <a:rPr lang="en-US" sz="1100" dirty="0" smtClean="0"/>
              <a:t> {…}</a:t>
            </a:r>
          </a:p>
          <a:p>
            <a:r>
              <a:rPr lang="en-US" sz="1100" dirty="0" smtClean="0"/>
              <a:t>class </a:t>
            </a:r>
            <a:r>
              <a:rPr lang="en-US" sz="1100" dirty="0" err="1" smtClean="0"/>
              <a:t>DirectMessage</a:t>
            </a:r>
            <a:r>
              <a:rPr lang="en-US" sz="1100" dirty="0" smtClean="0"/>
              <a:t> : </a:t>
            </a:r>
            <a:r>
              <a:rPr lang="en-US" sz="1100" dirty="0" err="1" smtClean="0"/>
              <a:t>TimelineItem</a:t>
            </a:r>
            <a:r>
              <a:rPr lang="en-US" sz="1100" dirty="0" smtClean="0"/>
              <a:t> {…}</a:t>
            </a:r>
          </a:p>
          <a:p>
            <a:r>
              <a:rPr lang="en-US" sz="1100" dirty="0" smtClean="0"/>
              <a:t>class Notification : </a:t>
            </a:r>
            <a:r>
              <a:rPr lang="en-US" sz="1100" dirty="0" err="1" smtClean="0"/>
              <a:t>TimelineItem</a:t>
            </a:r>
            <a:r>
              <a:rPr lang="en-US" sz="1100" dirty="0" smtClean="0"/>
              <a:t> {…}</a:t>
            </a:r>
          </a:p>
          <a:p>
            <a:endParaRPr lang="en-US" sz="1100" dirty="0"/>
          </a:p>
          <a:p>
            <a:r>
              <a:rPr lang="en-US" sz="1100" dirty="0" smtClean="0"/>
              <a:t>…</a:t>
            </a:r>
          </a:p>
          <a:p>
            <a:endParaRPr lang="en-US" sz="1100" dirty="0"/>
          </a:p>
          <a:p>
            <a:r>
              <a:rPr lang="en-US" sz="1100" dirty="0" err="1" smtClean="0"/>
              <a:t>TimelineItem</a:t>
            </a:r>
            <a:r>
              <a:rPr lang="en-US" sz="1100" dirty="0" smtClean="0"/>
              <a:t>[] items </a:t>
            </a:r>
            <a:r>
              <a:rPr lang="en-US" sz="1100" dirty="0"/>
              <a:t>= </a:t>
            </a:r>
            <a:endParaRPr lang="en-US" sz="1100" dirty="0" smtClean="0"/>
          </a:p>
          <a:p>
            <a:r>
              <a:rPr lang="en-US" sz="1100" dirty="0"/>
              <a:t> </a:t>
            </a:r>
            <a:r>
              <a:rPr lang="en-US" sz="1100" dirty="0" smtClean="0"/>
              <a:t>  new </a:t>
            </a:r>
            <a:r>
              <a:rPr lang="en-US" sz="1100" dirty="0" err="1" smtClean="0"/>
              <a:t>TimelineItems</a:t>
            </a:r>
            <a:r>
              <a:rPr lang="en-US" sz="1100" dirty="0" smtClean="0"/>
              <a:t>[]</a:t>
            </a:r>
            <a:endParaRPr lang="en-US" sz="1100" dirty="0"/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  new </a:t>
            </a:r>
            <a:r>
              <a:rPr lang="en-US" sz="1100" dirty="0" smtClean="0"/>
              <a:t>Tweet(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“</a:t>
            </a:r>
            <a:r>
              <a:rPr lang="en-US" sz="1100" dirty="0"/>
              <a:t>Pete Brown”, “pete.png</a:t>
            </a:r>
            <a:r>
              <a:rPr lang="en-US" sz="1100" dirty="0" smtClean="0"/>
              <a:t>”, “…”),</a:t>
            </a:r>
            <a:endParaRPr lang="en-US" sz="1100" dirty="0"/>
          </a:p>
          <a:p>
            <a:r>
              <a:rPr lang="en-US" sz="1100" dirty="0"/>
              <a:t>  new Tweet</a:t>
            </a:r>
            <a:r>
              <a:rPr lang="en-US" sz="1100" dirty="0" smtClean="0"/>
              <a:t>(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“</a:t>
            </a:r>
            <a:r>
              <a:rPr lang="en-US" sz="1100" dirty="0"/>
              <a:t>Jon Galloway”, “jon.png</a:t>
            </a:r>
            <a:r>
              <a:rPr lang="en-US" sz="1100" dirty="0" smtClean="0"/>
              <a:t>”</a:t>
            </a:r>
            <a:r>
              <a:rPr lang="en-US" sz="1100" dirty="0"/>
              <a:t> , “…”</a:t>
            </a:r>
            <a:r>
              <a:rPr lang="en-US" sz="1100" dirty="0" smtClean="0"/>
              <a:t>),</a:t>
            </a:r>
            <a:endParaRPr lang="en-US" sz="1100" dirty="0"/>
          </a:p>
          <a:p>
            <a:r>
              <a:rPr lang="en-US" sz="1100" dirty="0">
                <a:solidFill>
                  <a:schemeClr val="tx2"/>
                </a:solidFill>
              </a:rPr>
              <a:t>  new </a:t>
            </a:r>
            <a:r>
              <a:rPr lang="en-US" sz="1100" dirty="0" err="1" smtClean="0">
                <a:solidFill>
                  <a:schemeClr val="tx2"/>
                </a:solidFill>
              </a:rPr>
              <a:t>DirectMessage</a:t>
            </a:r>
            <a:r>
              <a:rPr lang="en-US" sz="1100" dirty="0" smtClean="0">
                <a:solidFill>
                  <a:schemeClr val="tx2"/>
                </a:solidFill>
              </a:rPr>
              <a:t>(</a:t>
            </a:r>
          </a:p>
          <a:p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smtClean="0">
                <a:solidFill>
                  <a:schemeClr val="tx2"/>
                </a:solidFill>
              </a:rPr>
              <a:t>     “</a:t>
            </a:r>
            <a:r>
              <a:rPr lang="en-US" sz="1100" dirty="0">
                <a:solidFill>
                  <a:schemeClr val="tx2"/>
                </a:solidFill>
              </a:rPr>
              <a:t>Joe </a:t>
            </a:r>
            <a:r>
              <a:rPr lang="en-US" sz="1100" dirty="0" err="1">
                <a:solidFill>
                  <a:schemeClr val="tx2"/>
                </a:solidFill>
              </a:rPr>
              <a:t>Stagner</a:t>
            </a:r>
            <a:r>
              <a:rPr lang="en-US" sz="1100" dirty="0" smtClean="0">
                <a:solidFill>
                  <a:schemeClr val="tx2"/>
                </a:solidFill>
              </a:rPr>
              <a:t>”,“</a:t>
            </a:r>
            <a:r>
              <a:rPr lang="en-US" sz="1100" dirty="0">
                <a:solidFill>
                  <a:schemeClr val="tx2"/>
                </a:solidFill>
              </a:rPr>
              <a:t>joe.png</a:t>
            </a:r>
            <a:r>
              <a:rPr lang="en-US" sz="1100" dirty="0" smtClean="0">
                <a:solidFill>
                  <a:schemeClr val="tx2"/>
                </a:solidFill>
              </a:rPr>
              <a:t>”,“…”),</a:t>
            </a:r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dirty="0">
                <a:solidFill>
                  <a:schemeClr val="tx2"/>
                </a:solidFill>
              </a:rPr>
              <a:t>  new </a:t>
            </a:r>
            <a:r>
              <a:rPr lang="en-US" sz="1100" dirty="0" smtClean="0">
                <a:solidFill>
                  <a:schemeClr val="tx2"/>
                </a:solidFill>
              </a:rPr>
              <a:t>Notification(</a:t>
            </a:r>
          </a:p>
          <a:p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smtClean="0">
                <a:solidFill>
                  <a:schemeClr val="tx2"/>
                </a:solidFill>
              </a:rPr>
              <a:t>     “</a:t>
            </a:r>
            <a:r>
              <a:rPr lang="en-US" sz="1100" dirty="0">
                <a:solidFill>
                  <a:schemeClr val="tx2"/>
                </a:solidFill>
              </a:rPr>
              <a:t>Jesse </a:t>
            </a:r>
            <a:r>
              <a:rPr lang="en-US" sz="1100" dirty="0" err="1">
                <a:solidFill>
                  <a:schemeClr val="tx2"/>
                </a:solidFill>
              </a:rPr>
              <a:t>Liberty</a:t>
            </a:r>
            <a:r>
              <a:rPr lang="en-US" sz="1100" dirty="0" err="1" smtClean="0">
                <a:solidFill>
                  <a:schemeClr val="tx2"/>
                </a:solidFill>
              </a:rPr>
              <a:t>”,“</a:t>
            </a:r>
            <a:r>
              <a:rPr lang="en-US" sz="1100" dirty="0" err="1">
                <a:solidFill>
                  <a:schemeClr val="tx2"/>
                </a:solidFill>
              </a:rPr>
              <a:t>jesse.png</a:t>
            </a:r>
            <a:r>
              <a:rPr lang="en-US" sz="1100" dirty="0" smtClean="0">
                <a:solidFill>
                  <a:schemeClr val="tx2"/>
                </a:solidFill>
              </a:rPr>
              <a:t>”,“…”)</a:t>
            </a:r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dirty="0"/>
              <a:t>};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3840" y="103089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+mn-lt"/>
              </a:rPr>
              <a:t>Data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63435" y="103089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+mn-lt"/>
              </a:rPr>
              <a:t>Implicit Data Templates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09124" y="102165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+mn-lt"/>
              </a:rPr>
              <a:t>Resulting Presentation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78924" y="2622464"/>
            <a:ext cx="1672671" cy="533400"/>
            <a:chOff x="4263436" y="2500160"/>
            <a:chExt cx="2031471" cy="533400"/>
          </a:xfrm>
        </p:grpSpPr>
        <p:sp>
          <p:nvSpPr>
            <p:cNvPr id="79" name="Rectangle 78"/>
            <p:cNvSpPr/>
            <p:nvPr/>
          </p:nvSpPr>
          <p:spPr>
            <a:xfrm>
              <a:off x="4263436" y="2500160"/>
              <a:ext cx="2031471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82173" y="2576360"/>
              <a:ext cx="507868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4380091" y="2587127"/>
              <a:ext cx="11173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380091" y="2728760"/>
              <a:ext cx="111730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380091" y="2804960"/>
              <a:ext cx="111730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380091" y="2881160"/>
              <a:ext cx="111730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6389" y="1364776"/>
            <a:ext cx="1572774" cy="547708"/>
            <a:chOff x="167310" y="209550"/>
            <a:chExt cx="1524000" cy="547708"/>
          </a:xfrm>
        </p:grpSpPr>
        <p:grpSp>
          <p:nvGrpSpPr>
            <p:cNvPr id="89" name="Group 88"/>
            <p:cNvGrpSpPr/>
            <p:nvPr/>
          </p:nvGrpSpPr>
          <p:grpSpPr>
            <a:xfrm>
              <a:off x="167310" y="223858"/>
              <a:ext cx="1524000" cy="533400"/>
              <a:chOff x="1371600" y="1379883"/>
              <a:chExt cx="1524000" cy="5334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371600" y="1379883"/>
                <a:ext cx="15240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905000" y="16084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905000" y="16846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905000" y="17608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20" y="298534"/>
              <a:ext cx="384048" cy="384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609600" y="209550"/>
              <a:ext cx="838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+mn-lt"/>
                </a:rPr>
                <a:t>Pete Brown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36389" y="3584306"/>
            <a:ext cx="1706729" cy="547708"/>
            <a:chOff x="6936389" y="3240690"/>
            <a:chExt cx="1706729" cy="547708"/>
          </a:xfrm>
        </p:grpSpPr>
        <p:grpSp>
          <p:nvGrpSpPr>
            <p:cNvPr id="96" name="Group 95"/>
            <p:cNvGrpSpPr/>
            <p:nvPr/>
          </p:nvGrpSpPr>
          <p:grpSpPr>
            <a:xfrm>
              <a:off x="6936389" y="3254998"/>
              <a:ext cx="1572774" cy="533400"/>
              <a:chOff x="1371600" y="1379883"/>
              <a:chExt cx="1524000" cy="5334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1371600" y="1379883"/>
                <a:ext cx="1524000" cy="533400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1905000" y="1608483"/>
                <a:ext cx="838200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905000" y="1684683"/>
                <a:ext cx="838200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905000" y="1760883"/>
                <a:ext cx="838200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/>
            <p:cNvSpPr txBox="1"/>
            <p:nvPr/>
          </p:nvSpPr>
          <p:spPr>
            <a:xfrm>
              <a:off x="7525956" y="3240690"/>
              <a:ext cx="1117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Jesse Liberty</a:t>
              </a:r>
            </a:p>
          </p:txBody>
        </p:sp>
        <p:pic>
          <p:nvPicPr>
            <p:cNvPr id="10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8646" y="3329674"/>
              <a:ext cx="443842" cy="384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3" name="Rectangle 102"/>
          <p:cNvSpPr/>
          <p:nvPr/>
        </p:nvSpPr>
        <p:spPr>
          <a:xfrm>
            <a:off x="6936388" y="2629694"/>
            <a:ext cx="1572775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7039974" y="2858294"/>
            <a:ext cx="865026" cy="0"/>
          </a:xfrm>
          <a:prstGeom prst="lin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039974" y="2934494"/>
            <a:ext cx="865026" cy="0"/>
          </a:xfrm>
          <a:prstGeom prst="lin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039974" y="3010694"/>
            <a:ext cx="865026" cy="0"/>
          </a:xfrm>
          <a:prstGeom prst="lin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912132" y="2615386"/>
            <a:ext cx="8650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+mn-lt"/>
              </a:rPr>
              <a:t>Joe </a:t>
            </a:r>
            <a:r>
              <a:rPr lang="en-US" sz="1300" dirty="0" err="1">
                <a:latin typeface="+mn-lt"/>
              </a:rPr>
              <a:t>Stagner</a:t>
            </a:r>
            <a:endParaRPr lang="en-US" sz="1300" dirty="0">
              <a:latin typeface="+mn-lt"/>
            </a:endParaRPr>
          </a:p>
        </p:txBody>
      </p:sp>
      <p:pic>
        <p:nvPicPr>
          <p:cNvPr id="10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37" y="2705894"/>
            <a:ext cx="39634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9" name="Group 108"/>
          <p:cNvGrpSpPr/>
          <p:nvPr/>
        </p:nvGrpSpPr>
        <p:grpSpPr>
          <a:xfrm>
            <a:off x="6936389" y="1990081"/>
            <a:ext cx="1572774" cy="547708"/>
            <a:chOff x="167310" y="818923"/>
            <a:chExt cx="1524000" cy="547708"/>
          </a:xfrm>
        </p:grpSpPr>
        <p:grpSp>
          <p:nvGrpSpPr>
            <p:cNvPr id="110" name="Group 109"/>
            <p:cNvGrpSpPr/>
            <p:nvPr/>
          </p:nvGrpSpPr>
          <p:grpSpPr>
            <a:xfrm>
              <a:off x="167310" y="833231"/>
              <a:ext cx="1524000" cy="533400"/>
              <a:chOff x="1371600" y="1379883"/>
              <a:chExt cx="1524000" cy="5334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371600" y="1379883"/>
                <a:ext cx="15240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1905000" y="16084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905000" y="16846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905000" y="1760883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/>
            <p:cNvSpPr txBox="1"/>
            <p:nvPr/>
          </p:nvSpPr>
          <p:spPr>
            <a:xfrm>
              <a:off x="609600" y="818923"/>
              <a:ext cx="9293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+mn-lt"/>
                </a:rPr>
                <a:t>Jon Galloway</a:t>
              </a:r>
            </a:p>
          </p:txBody>
        </p:sp>
        <p:pic>
          <p:nvPicPr>
            <p:cNvPr id="11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20" y="907907"/>
              <a:ext cx="384048" cy="384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" name="Group 116"/>
          <p:cNvGrpSpPr/>
          <p:nvPr/>
        </p:nvGrpSpPr>
        <p:grpSpPr>
          <a:xfrm>
            <a:off x="4478924" y="1584067"/>
            <a:ext cx="1672671" cy="533400"/>
            <a:chOff x="3276600" y="1227483"/>
            <a:chExt cx="1524000" cy="533400"/>
          </a:xfrm>
        </p:grpSpPr>
        <p:sp>
          <p:nvSpPr>
            <p:cNvPr id="118" name="Rectangle 117"/>
            <p:cNvSpPr/>
            <p:nvPr/>
          </p:nvSpPr>
          <p:spPr>
            <a:xfrm>
              <a:off x="3276600" y="1227483"/>
              <a:ext cx="1524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352800" y="1303683"/>
              <a:ext cx="381000" cy="381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3810000" y="1314450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810000" y="1456083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810000" y="1532283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810000" y="1608483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4432332" y="1313040"/>
            <a:ext cx="2024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Tweet Template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432332" y="2356095"/>
            <a:ext cx="2024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DM Template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78924" y="3617964"/>
            <a:ext cx="1672671" cy="533400"/>
            <a:chOff x="4263436" y="3437420"/>
            <a:chExt cx="2031471" cy="533400"/>
          </a:xfrm>
        </p:grpSpPr>
        <p:sp>
          <p:nvSpPr>
            <p:cNvPr id="126" name="Rectangle 125"/>
            <p:cNvSpPr/>
            <p:nvPr/>
          </p:nvSpPr>
          <p:spPr>
            <a:xfrm>
              <a:off x="4263436" y="3437420"/>
              <a:ext cx="2031471" cy="5334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365009" y="3513620"/>
              <a:ext cx="507868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4974451" y="3524387"/>
              <a:ext cx="111730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974451" y="3666020"/>
              <a:ext cx="111730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974451" y="3742220"/>
              <a:ext cx="111730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974451" y="3818420"/>
              <a:ext cx="111730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4432331" y="3380071"/>
            <a:ext cx="236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Notification Template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flipV="1">
            <a:off x="2184076" y="1760084"/>
            <a:ext cx="2242319" cy="142055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3290675" y="1990081"/>
            <a:ext cx="1135720" cy="156971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3174191" y="2934494"/>
            <a:ext cx="1304733" cy="103632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3552764" y="3884664"/>
            <a:ext cx="821213" cy="33206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18" idx="3"/>
          </p:cNvCxnSpPr>
          <p:nvPr/>
        </p:nvCxnSpPr>
        <p:spPr>
          <a:xfrm flipV="1">
            <a:off x="6151595" y="1642780"/>
            <a:ext cx="760535" cy="2079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18" idx="3"/>
          </p:cNvCxnSpPr>
          <p:nvPr/>
        </p:nvCxnSpPr>
        <p:spPr>
          <a:xfrm>
            <a:off x="6151595" y="1850767"/>
            <a:ext cx="760535" cy="43876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79" idx="3"/>
          </p:cNvCxnSpPr>
          <p:nvPr/>
        </p:nvCxnSpPr>
        <p:spPr>
          <a:xfrm flipV="1">
            <a:off x="6151595" y="2883739"/>
            <a:ext cx="784793" cy="54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97" idx="1"/>
          </p:cNvCxnSpPr>
          <p:nvPr/>
        </p:nvCxnSpPr>
        <p:spPr>
          <a:xfrm>
            <a:off x="6151595" y="3861798"/>
            <a:ext cx="784794" cy="351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Pete's Dark Color Sc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BBB59"/>
      </a:accent2>
      <a:accent3>
        <a:srgbClr val="8064A2"/>
      </a:accent3>
      <a:accent4>
        <a:srgbClr val="4BACC6"/>
      </a:accent4>
      <a:accent5>
        <a:srgbClr val="F79646"/>
      </a:accent5>
      <a:accent6>
        <a:srgbClr val="FFFFFF"/>
      </a:accent6>
      <a:hlink>
        <a:srgbClr val="92CDDC"/>
      </a:hlink>
      <a:folHlink>
        <a:srgbClr val="92CDDC"/>
      </a:folHlink>
    </a:clrScheme>
    <a:fontScheme name="Segoe Mixt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1224</Words>
  <Application>Microsoft Office PowerPoint</Application>
  <PresentationFormat>On-screen Show (16:9)</PresentationFormat>
  <Paragraphs>285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Custom Design</vt:lpstr>
      <vt:lpstr>What’s New and Cool in Silverlight 5</vt:lpstr>
      <vt:lpstr>Where to find help</vt:lpstr>
      <vt:lpstr>PowerPoint Presentation</vt:lpstr>
      <vt:lpstr>Binding and Markup</vt:lpstr>
      <vt:lpstr>XAML Debugging</vt:lpstr>
      <vt:lpstr>Binding to Dynamic Properties</vt:lpstr>
      <vt:lpstr>Implicit Data Templates</vt:lpstr>
      <vt:lpstr>Regular (Explicit) Data Templates</vt:lpstr>
      <vt:lpstr>Implicit Data Templates</vt:lpstr>
      <vt:lpstr>Binding and templates</vt:lpstr>
      <vt:lpstr>Other Binding and Markup Enhancements</vt:lpstr>
      <vt:lpstr>Text</vt:lpstr>
      <vt:lpstr>Multi-Column and Linked Text</vt:lpstr>
      <vt:lpstr>Character Spacing</vt:lpstr>
      <vt:lpstr>Opentype Support</vt:lpstr>
      <vt:lpstr>Text Clarity</vt:lpstr>
      <vt:lpstr>Text Awesomeness</vt:lpstr>
      <vt:lpstr>Operating System Integration</vt:lpstr>
      <vt:lpstr>Operating System Windows</vt:lpstr>
      <vt:lpstr>Real Windows</vt:lpstr>
      <vt:lpstr>Platform Invocation (P-invoke)</vt:lpstr>
      <vt:lpstr>P-Invoke</vt:lpstr>
      <vt:lpstr>Media</vt:lpstr>
      <vt:lpstr>Variable Speed Playback and Trick Play</vt:lpstr>
      <vt:lpstr>Remote Control and Media Keyboard Support</vt:lpstr>
      <vt:lpstr>Low-Latency Sound</vt:lpstr>
      <vt:lpstr>Media</vt:lpstr>
      <vt:lpstr>Controls</vt:lpstr>
      <vt:lpstr>ClickCount</vt:lpstr>
      <vt:lpstr>ClickCount</vt:lpstr>
      <vt:lpstr>Graphics</vt:lpstr>
      <vt:lpstr>3D</vt:lpstr>
      <vt:lpstr>Runtime Requirements</vt:lpstr>
      <vt:lpstr>PowerPoint Presentation</vt:lpstr>
      <vt:lpstr>3D</vt:lpstr>
      <vt:lpstr>What Next?</vt:lpstr>
      <vt:lpstr>Where to find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Peter Brown</dc:creator>
  <cp:lastModifiedBy>Pete.Brown</cp:lastModifiedBy>
  <cp:revision>115</cp:revision>
  <dcterms:created xsi:type="dcterms:W3CDTF">2004-06-15T18:50:25Z</dcterms:created>
  <dcterms:modified xsi:type="dcterms:W3CDTF">2012-02-18T15:52:41Z</dcterms:modified>
</cp:coreProperties>
</file>